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48" r:id="rId5"/>
  </p:sldMasterIdLst>
  <p:notesMasterIdLst>
    <p:notesMasterId r:id="rId15"/>
  </p:notesMasterIdLst>
  <p:sldIdLst>
    <p:sldId id="256" r:id="rId6"/>
    <p:sldId id="257" r:id="rId7"/>
    <p:sldId id="267" r:id="rId8"/>
    <p:sldId id="259" r:id="rId9"/>
    <p:sldId id="268" r:id="rId10"/>
    <p:sldId id="271" r:id="rId11"/>
    <p:sldId id="270" r:id="rId12"/>
    <p:sldId id="265" r:id="rId13"/>
    <p:sldId id="266" r:id="rId1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6"/>
      <p:bold r:id="rId17"/>
    </p:embeddedFont>
    <p:embeddedFont>
      <p:font typeface="Bierstadt" panose="020B0004020202020204" pitchFamily="34" charset="0"/>
      <p:regular r:id="rId18"/>
    </p:embeddedFont>
    <p:embeddedFont>
      <p:font typeface="Cochocib Script Latin Pro" panose="02000503000000020003" pitchFamily="2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osterama" panose="020B0504020200020000" pitchFamily="34" charset="0"/>
      <p:regular r:id="rId24"/>
      <p:bold r:id="rId25"/>
      <p:italic r:id="rId26"/>
      <p:boldItalic r:id="rId27"/>
    </p:embeddedFont>
    <p:embeddedFont>
      <p:font typeface="Posterama Bold" panose="020B0804020200020000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EDC"/>
    <a:srgbClr val="FE8FD8"/>
    <a:srgbClr val="F54963"/>
    <a:srgbClr val="391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CB31F-30A7-4E38-B768-AD65E8655D79}" v="939" dt="2024-03-11T02:51:29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22:18:24.08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22:22:00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20913 905 16383 0 0,'0'0'0'0'0,"0"0"0"0"0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22:25:38.31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22:25:39.32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9a4734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9a473428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why we picked this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explain the pictures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9b4ab086a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9b4ab086a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Remember to explain what E,M, and T stands for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each step we took to get to what the graph shows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4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2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explain how we overcame the problems when you’re presenting, so we don’t have to keep that on the slide</a:t>
            </a:r>
          </a:p>
          <a:p>
            <a:r>
              <a:rPr lang="en-US"/>
              <a:t>Check for spelling errors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8533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3200" cap="all">
                <a:solidFill>
                  <a:schemeClr val="tx1"/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1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8888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5631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58727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8821"/>
      </p:ext>
    </p:extLst>
  </p:cSld>
  <p:clrMapOvr>
    <a:masterClrMapping/>
  </p:clrMapOvr>
  <p:transition spd="slow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67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56787"/>
      </p:ext>
    </p:extLst>
  </p:cSld>
  <p:clrMapOvr>
    <a:masterClrMapping/>
  </p:clrMapOvr>
  <p:transition spd="slow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9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4372"/>
      </p:ext>
    </p:extLst>
  </p:cSld>
  <p:clrMapOvr>
    <a:masterClrMapping/>
  </p:clrMapOvr>
  <p:transition spd="slow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368629"/>
      </p:ext>
    </p:extLst>
  </p:cSld>
  <p:clrMapOvr>
    <a:masterClrMapping/>
  </p:clrMapOvr>
  <p:transition spd="slow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6661"/>
      </p:ext>
    </p:extLst>
  </p:cSld>
  <p:clrMapOvr>
    <a:masterClrMapping/>
  </p:clrMapOvr>
  <p:transition spd="slow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51966"/>
      </p:ext>
    </p:extLst>
  </p:cSld>
  <p:clrMapOvr>
    <a:masterClrMapping/>
  </p:clrMapOvr>
  <p:transition spd="slow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51435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3759397" y="0"/>
            <a:ext cx="5397104" cy="51505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254107"/>
            <a:ext cx="4514852" cy="2635286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931" y="2255696"/>
            <a:ext cx="3637913" cy="1298359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74568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15036"/>
            <a:ext cx="4217159" cy="3113427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1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495" y="2016803"/>
            <a:ext cx="3425407" cy="1659372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p:transition spd="slow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51435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58803" y="0"/>
            <a:ext cx="5397698" cy="51505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77472"/>
            <a:ext cx="4505324" cy="3588557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1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62" y="1776380"/>
            <a:ext cx="3578273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6763" y="1953780"/>
            <a:ext cx="3578273" cy="6008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762" y="2658472"/>
            <a:ext cx="3578273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6763" y="2835873"/>
            <a:ext cx="3578273" cy="6008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6762" y="3554430"/>
            <a:ext cx="3578273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63" y="3731830"/>
            <a:ext cx="3578273" cy="4101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7111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3556" cap="all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8505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21213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8155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6807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6462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2266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497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39893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146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 spd="slow">
    <p:comb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9" r:id="rId2"/>
    <p:sldLayoutId id="2147483656" r:id="rId3"/>
  </p:sldLayoutIdLst>
  <p:transition spd="slow">
    <p:comb/>
  </p:transition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873665" y="1344292"/>
            <a:ext cx="5521275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88" b="1">
                <a:latin typeface="Amatic SC"/>
                <a:ea typeface="Amatic SC"/>
                <a:cs typeface="Amatic SC"/>
                <a:sym typeface="Amatic SC"/>
              </a:rPr>
              <a:t>Video Games Analytics</a:t>
            </a:r>
            <a:r>
              <a:rPr lang="en" sz="4200"/>
              <a:t> </a:t>
            </a:r>
            <a:endParaRPr lang="en-US" sz="42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28557" y="2645659"/>
            <a:ext cx="8520600" cy="24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matic SC"/>
                <a:ea typeface="Amatic SC"/>
                <a:cs typeface="Amatic SC"/>
                <a:sym typeface="Amatic SC"/>
              </a:rPr>
              <a:t>Dylan, Sarah, &amp; Lizzy</a:t>
            </a:r>
            <a:endParaRPr sz="36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matic SC"/>
                <a:ea typeface="Amatic SC"/>
                <a:cs typeface="Amatic SC"/>
                <a:sym typeface="Amatic SC"/>
              </a:rPr>
              <a:t>Team High Five</a:t>
            </a:r>
            <a:endParaRPr sz="36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136" name="Google Shape;136;p13"/>
          <p:cNvCxnSpPr/>
          <p:nvPr/>
        </p:nvCxnSpPr>
        <p:spPr>
          <a:xfrm flipH="1">
            <a:off x="1749060" y="2324273"/>
            <a:ext cx="5625000" cy="4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ED63F3-4BD3-02EF-3254-855916A530C1}"/>
                  </a:ext>
                </a:extLst>
              </p14:cNvPr>
              <p14:cNvContentPartPr/>
              <p14:nvPr/>
            </p14:nvContentPartPr>
            <p14:xfrm>
              <a:off x="4634303" y="248718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ED63F3-4BD3-02EF-3254-855916A530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5303" y="2433186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C562C3-71EF-A70F-52EA-D51E38CFB529}"/>
                  </a:ext>
                </a:extLst>
              </p14:cNvPr>
              <p14:cNvContentPartPr/>
              <p14:nvPr/>
            </p14:nvContentPartPr>
            <p14:xfrm>
              <a:off x="6309178" y="-99784"/>
              <a:ext cx="11339" cy="1133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C562C3-71EF-A70F-52EA-D51E38CFB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8328" y="-3501484"/>
                <a:ext cx="3401700" cy="68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421E12-DDDA-D57A-CAD8-126440CA3B5C}"/>
              </a:ext>
            </a:extLst>
          </p:cNvPr>
          <p:cNvGrpSpPr/>
          <p:nvPr/>
        </p:nvGrpSpPr>
        <p:grpSpPr>
          <a:xfrm>
            <a:off x="6709994" y="391767"/>
            <a:ext cx="360" cy="360"/>
            <a:chOff x="6709994" y="391767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E47F08-DCCA-2843-BEF0-9E314AA88D07}"/>
                    </a:ext>
                  </a:extLst>
                </p14:cNvPr>
                <p14:cNvContentPartPr/>
                <p14:nvPr/>
              </p14:nvContentPartPr>
              <p14:xfrm>
                <a:off x="6709994" y="391767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E47F08-DCCA-2843-BEF0-9E314AA88D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0994" y="33776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84C0F73-327C-66F6-CA47-7F86E6BA105F}"/>
                    </a:ext>
                  </a:extLst>
                </p14:cNvPr>
                <p14:cNvContentPartPr/>
                <p14:nvPr/>
              </p14:nvContentPartPr>
              <p14:xfrm>
                <a:off x="6709994" y="391767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84C0F73-327C-66F6-CA47-7F86E6BA10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0994" y="33776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052550" y="414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Introduction</a:t>
            </a: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836072" y="1328350"/>
            <a:ext cx="7650271" cy="3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dataset is all about the Video Games that were released from 2004-2008.</a:t>
            </a: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 data features lots of information from the title of every game to the average playtime of each title.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The data is from CORGIS, and was Originally collected by Dr. Joe Cox at University of Portsmouth.</a:t>
            </a:r>
            <a:endParaRPr sz="1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EC654-7C3E-9D86-5A67-5EB5968C61B3}"/>
              </a:ext>
            </a:extLst>
          </p:cNvPr>
          <p:cNvGrpSpPr/>
          <p:nvPr/>
        </p:nvGrpSpPr>
        <p:grpSpPr>
          <a:xfrm>
            <a:off x="2735765" y="2809177"/>
            <a:ext cx="3672469" cy="1409849"/>
            <a:chOff x="2735764" y="2831480"/>
            <a:chExt cx="3672469" cy="140984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5C7ED58-B2C5-6FA6-BA8D-A9872DA2D494}"/>
                </a:ext>
              </a:extLst>
            </p:cNvPr>
            <p:cNvSpPr/>
            <p:nvPr/>
          </p:nvSpPr>
          <p:spPr>
            <a:xfrm>
              <a:off x="2735764" y="2831480"/>
              <a:ext cx="3672469" cy="1409849"/>
            </a:xfrm>
            <a:prstGeom prst="round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Google Shape;14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5960" y="3023078"/>
              <a:ext cx="3352075" cy="1134042"/>
            </a:xfrm>
            <a:prstGeom prst="rect">
              <a:avLst/>
            </a:prstGeom>
            <a:noFill/>
            <a:ln>
              <a:noFill/>
            </a:ln>
            <a:effectLst>
              <a:outerShdw blurRad="314325" dist="95250" dir="8040000" algn="bl" rotWithShape="0">
                <a:srgbClr val="D9D9D9">
                  <a:alpha val="31000"/>
                </a:srgbClr>
              </a:outerShdw>
            </a:effectLst>
          </p:spPr>
        </p:pic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 txBox="1">
            <a:spLocks/>
          </p:cNvSpPr>
          <p:nvPr/>
        </p:nvSpPr>
        <p:spPr>
          <a:xfrm>
            <a:off x="288317" y="953035"/>
            <a:ext cx="4833810" cy="3489483"/>
          </a:xfrm>
          <a:prstGeom prst="rect">
            <a:avLst/>
          </a:prstGeom>
          <a:solidFill>
            <a:srgbClr val="39135B">
              <a:alpha val="5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457200" rIns="45720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spcBef>
                <a:spcPct val="0"/>
              </a:spcBef>
              <a:buNone/>
              <a:defRPr sz="135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endParaRPr lang="en-US" sz="2000" b="1">
              <a:ln w="19050">
                <a:solidFill>
                  <a:srgbClr val="0C1A69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CEA9E5-C8FF-4080-B2EE-93C3DA6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6023" y="1204209"/>
            <a:ext cx="2905866" cy="277280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00"/>
          </a:effectLst>
          <a:scene3d>
            <a:camera prst="orthographicFront"/>
            <a:lightRig rig="chilly" dir="t"/>
          </a:scene3d>
          <a:sp3d prstMaterial="softEdge">
            <a:bevelT w="114300" prst="artDeco"/>
            <a:bevelB prst="relaxedInset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775BE-6F57-4C90-FC5F-32962AB09F4E}"/>
              </a:ext>
            </a:extLst>
          </p:cNvPr>
          <p:cNvSpPr txBox="1"/>
          <p:nvPr/>
        </p:nvSpPr>
        <p:spPr>
          <a:xfrm>
            <a:off x="579447" y="1489456"/>
            <a:ext cx="4572000" cy="187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CORGIS version was pre-cleaned</a:t>
            </a:r>
            <a:endParaRPr lang="en-US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 had to rename most columns for SQL</a:t>
            </a:r>
            <a:endParaRPr lang="en-US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 had to delete lots of extra/incomplete data</a:t>
            </a:r>
            <a:endParaRPr lang="en-US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dataset ended up with half of the original columns</a:t>
            </a:r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12" name="Google Shape;157;p16">
            <a:extLst>
              <a:ext uri="{FF2B5EF4-FFF2-40B4-BE49-F238E27FC236}">
                <a16:creationId xmlns:a16="http://schemas.microsoft.com/office/drawing/2014/main" id="{EC502CD8-6507-D22F-4362-B5A28D6FA14B}"/>
              </a:ext>
            </a:extLst>
          </p:cNvPr>
          <p:cNvSpPr txBox="1">
            <a:spLocks/>
          </p:cNvSpPr>
          <p:nvPr/>
        </p:nvSpPr>
        <p:spPr>
          <a:xfrm>
            <a:off x="2009387" y="256679"/>
            <a:ext cx="5125226" cy="781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sz="2800" b="1"/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45ABB-AFE1-3007-545F-4D60655E5901}"/>
              </a:ext>
            </a:extLst>
          </p:cNvPr>
          <p:cNvSpPr txBox="1"/>
          <p:nvPr/>
        </p:nvSpPr>
        <p:spPr>
          <a:xfrm>
            <a:off x="404527" y="3669236"/>
            <a:ext cx="239071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Length.AllPlayStyles.Average</a:t>
            </a:r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5582-889B-3D23-8122-CDF68740B05B}"/>
              </a:ext>
            </a:extLst>
          </p:cNvPr>
          <p:cNvSpPr txBox="1"/>
          <p:nvPr/>
        </p:nvSpPr>
        <p:spPr>
          <a:xfrm>
            <a:off x="3457554" y="3669236"/>
            <a:ext cx="1381659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Average Length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45D866-C77D-5E00-6C23-93C1CA463957}"/>
              </a:ext>
            </a:extLst>
          </p:cNvPr>
          <p:cNvCxnSpPr>
            <a:cxnSpLocks/>
          </p:cNvCxnSpPr>
          <p:nvPr/>
        </p:nvCxnSpPr>
        <p:spPr>
          <a:xfrm flipV="1">
            <a:off x="2835719" y="3818875"/>
            <a:ext cx="621835" cy="4248"/>
          </a:xfrm>
          <a:prstGeom prst="straightConnector1">
            <a:avLst/>
          </a:prstGeom>
          <a:ln w="38100"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735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052550" y="4039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Initial Research Questions</a:t>
            </a:r>
          </a:p>
        </p:txBody>
      </p:sp>
      <p:sp>
        <p:nvSpPr>
          <p:cNvPr id="158" name="Google Shape;158;p16"/>
          <p:cNvSpPr txBox="1"/>
          <p:nvPr/>
        </p:nvSpPr>
        <p:spPr>
          <a:xfrm>
            <a:off x="292350" y="1505975"/>
            <a:ext cx="8999100" cy="2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       What game takes the longest to play through? </a:t>
            </a:r>
            <a:r>
              <a:rPr lang="en" sz="1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  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       How many games did Sony release in 06? </a:t>
            </a:r>
            <a:endParaRPr lang="en" sz="1700">
              <a:solidFill>
                <a:schemeClr val="lt1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       How many Call of Duty titles were released in the time frame? </a:t>
            </a:r>
            <a:r>
              <a:rPr lang="en" sz="1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   </a:t>
            </a:r>
            <a:endParaRPr lang="en" sz="1700" b="1">
              <a:solidFill>
                <a:schemeClr val="lt2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       How many games were rated E, M, or T in the time frame?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lang="en" sz="1700">
              <a:solidFill>
                <a:srgbClr val="4A86E8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      Which console has the most games based on the dataset?</a:t>
            </a:r>
            <a:r>
              <a:rPr lang="en-US" sz="17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lang="en-US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6F16D-2F55-D281-EA7B-3EE71FCF094F}"/>
              </a:ext>
            </a:extLst>
          </p:cNvPr>
          <p:cNvSpPr txBox="1"/>
          <p:nvPr/>
        </p:nvSpPr>
        <p:spPr>
          <a:xfrm>
            <a:off x="5385341" y="1708875"/>
            <a:ext cx="3310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Monster Hunter Freedom</a:t>
            </a: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A07A8-75A1-38C5-19E0-9B1230D3712D}"/>
              </a:ext>
            </a:extLst>
          </p:cNvPr>
          <p:cNvSpPr txBox="1"/>
          <p:nvPr/>
        </p:nvSpPr>
        <p:spPr>
          <a:xfrm>
            <a:off x="6528479" y="3007591"/>
            <a:ext cx="2987227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de-DE"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 = 491, M =251, T =470</a:t>
            </a:r>
            <a:r>
              <a:rPr lang="de-DE" sz="1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lang="de-DE" sz="1700" b="1">
              <a:solidFill>
                <a:schemeClr val="lt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3200C-A51B-2FC5-AD7A-BB5B0830C9E7}"/>
              </a:ext>
            </a:extLst>
          </p:cNvPr>
          <p:cNvSpPr txBox="1"/>
          <p:nvPr/>
        </p:nvSpPr>
        <p:spPr>
          <a:xfrm>
            <a:off x="6977389" y="2641235"/>
            <a:ext cx="685799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de-DE"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lang="de-DE" sz="1700" b="1">
              <a:solidFill>
                <a:schemeClr val="lt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ACD5E-6C58-F946-6B02-0CD8E501F9CF}"/>
              </a:ext>
            </a:extLst>
          </p:cNvPr>
          <p:cNvSpPr txBox="1"/>
          <p:nvPr/>
        </p:nvSpPr>
        <p:spPr>
          <a:xfrm>
            <a:off x="6528479" y="3461303"/>
            <a:ext cx="1434420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Nintendo DS</a:t>
            </a:r>
            <a:endParaRPr lang="en-US" sz="1700" b="1">
              <a:solidFill>
                <a:schemeClr val="accent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7D8F9-C747-7AF8-2400-3647EEA7EF3E}"/>
              </a:ext>
            </a:extLst>
          </p:cNvPr>
          <p:cNvSpPr txBox="1"/>
          <p:nvPr/>
        </p:nvSpPr>
        <p:spPr>
          <a:xfrm>
            <a:off x="5053312" y="2138657"/>
            <a:ext cx="664057" cy="380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18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lang="en-US" sz="1800" b="1">
              <a:solidFill>
                <a:schemeClr val="accent2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5EBE67-F830-84CE-B5E6-BB076C4967E2}"/>
              </a:ext>
            </a:extLst>
          </p:cNvPr>
          <p:cNvSpPr txBox="1"/>
          <p:nvPr/>
        </p:nvSpPr>
        <p:spPr>
          <a:xfrm>
            <a:off x="725795" y="1485625"/>
            <a:ext cx="28692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Our answer: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How we got there: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8616586-D515-3832-B9DC-2B3CD69F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50" y="3224978"/>
            <a:ext cx="3308599" cy="745066"/>
          </a:xfrm>
          <a:prstGeom prst="rect">
            <a:avLst/>
          </a:prstGeom>
        </p:spPr>
      </p:pic>
      <p:sp>
        <p:nvSpPr>
          <p:cNvPr id="3" name="Google Shape;171;p18">
            <a:extLst>
              <a:ext uri="{FF2B5EF4-FFF2-40B4-BE49-F238E27FC236}">
                <a16:creationId xmlns:a16="http://schemas.microsoft.com/office/drawing/2014/main" id="{0D229398-321D-1E5E-9A9D-50EA218B0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2550" y="171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How many sales did each console make?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9B4A3-C0B6-E70D-8E2D-8A32B59B9194}"/>
              </a:ext>
            </a:extLst>
          </p:cNvPr>
          <p:cNvSpPr txBox="1"/>
          <p:nvPr/>
        </p:nvSpPr>
        <p:spPr>
          <a:xfrm>
            <a:off x="7374224" y="4571940"/>
            <a:ext cx="154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Cochocib Script Latin Pro" panose="02000503000000020003" pitchFamily="2" charset="0"/>
              </a:rPr>
              <a:t>Made in Tableau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0FA2E-95F5-C9C2-A1A9-761B6BDDC9DA}"/>
              </a:ext>
            </a:extLst>
          </p:cNvPr>
          <p:cNvSpPr txBox="1"/>
          <p:nvPr/>
        </p:nvSpPr>
        <p:spPr>
          <a:xfrm>
            <a:off x="1069697" y="1726124"/>
            <a:ext cx="36178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Times New Roman"/>
                <a:cs typeface="Times New Roman"/>
              </a:rPr>
              <a:t>The console that had the most sales overall was the Xbox 360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B42FF-3ACB-2809-8386-007FBD42C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8" t="1" r="1578" b="894"/>
          <a:stretch/>
        </p:blipFill>
        <p:spPr>
          <a:xfrm>
            <a:off x="4638336" y="822593"/>
            <a:ext cx="3892923" cy="34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02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7D59397-0E8E-14A5-083E-D5AF171E1D62}"/>
              </a:ext>
            </a:extLst>
          </p:cNvPr>
          <p:cNvSpPr txBox="1"/>
          <p:nvPr/>
        </p:nvSpPr>
        <p:spPr>
          <a:xfrm>
            <a:off x="793486" y="1415946"/>
            <a:ext cx="2869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Our answer: 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Nintendo DS</a:t>
            </a:r>
          </a:p>
          <a:p>
            <a:endParaRPr lang="en-US" b="1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How we got there: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85668-599F-0ADF-45AD-379242D16499}"/>
              </a:ext>
            </a:extLst>
          </p:cNvPr>
          <p:cNvSpPr txBox="1"/>
          <p:nvPr/>
        </p:nvSpPr>
        <p:spPr>
          <a:xfrm>
            <a:off x="1277349" y="3447271"/>
            <a:ext cx="2385418" cy="14295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5600">
              <a:solidFill>
                <a:schemeClr val="tx1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SELECT `Console`, 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COUNT(*) 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marL="0" lvl="0" indent="0"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FROM `Video Games`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marL="0" lvl="0" indent="0"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Group BY `Console`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Google Shape;173;p18">
            <a:extLst>
              <a:ext uri="{FF2B5EF4-FFF2-40B4-BE49-F238E27FC236}">
                <a16:creationId xmlns:a16="http://schemas.microsoft.com/office/drawing/2014/main" id="{AD71C18E-4C01-C638-EE87-E3D8A3F86ED2}"/>
              </a:ext>
            </a:extLst>
          </p:cNvPr>
          <p:cNvPicPr preferRelativeResize="0"/>
          <p:nvPr/>
        </p:nvPicPr>
        <p:blipFill rotWithShape="1">
          <a:blip r:embed="rId5"/>
          <a:srcRect t="3689" b="1"/>
          <a:stretch/>
        </p:blipFill>
        <p:spPr>
          <a:xfrm>
            <a:off x="1473936" y="1874367"/>
            <a:ext cx="1918501" cy="12132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07C904-FE85-E5A6-E8B0-253D416BD0D8}"/>
              </a:ext>
            </a:extLst>
          </p:cNvPr>
          <p:cNvGrpSpPr/>
          <p:nvPr/>
        </p:nvGrpSpPr>
        <p:grpSpPr>
          <a:xfrm>
            <a:off x="4456253" y="1583184"/>
            <a:ext cx="4445470" cy="2410478"/>
            <a:chOff x="3221150" y="2090557"/>
            <a:chExt cx="3909415" cy="2781377"/>
          </a:xfrm>
        </p:grpSpPr>
        <p:pic>
          <p:nvPicPr>
            <p:cNvPr id="6" name="Google Shape;163;p17">
              <a:extLst>
                <a:ext uri="{FF2B5EF4-FFF2-40B4-BE49-F238E27FC236}">
                  <a16:creationId xmlns:a16="http://schemas.microsoft.com/office/drawing/2014/main" id="{8F85D821-052F-D950-1B12-FEF5964AD43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2695" t="2444" r="11195" b="11466"/>
            <a:stretch/>
          </p:blipFill>
          <p:spPr>
            <a:xfrm>
              <a:off x="3221150" y="2090557"/>
              <a:ext cx="3909415" cy="2781377"/>
            </a:xfrm>
            <a:prstGeom prst="rect">
              <a:avLst/>
            </a:prstGeom>
            <a:noFill/>
            <a:ln>
              <a:noFill/>
            </a:ln>
            <a:effectLst>
              <a:glow rad="622300">
                <a:srgbClr val="7030A0">
                  <a:alpha val="93000"/>
                </a:srgbClr>
              </a:glo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2F665B-E008-1949-F305-C4087D375B69}"/>
                </a:ext>
              </a:extLst>
            </p:cNvPr>
            <p:cNvSpPr txBox="1"/>
            <p:nvPr/>
          </p:nvSpPr>
          <p:spPr>
            <a:xfrm>
              <a:off x="3399239" y="4614615"/>
              <a:ext cx="706333" cy="24784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Nintendo DS</a:t>
              </a:r>
              <a:endParaRPr lang="en-US" sz="1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5811F-6F0D-8228-45F7-829ED4C2C76F}"/>
                </a:ext>
              </a:extLst>
            </p:cNvPr>
            <p:cNvSpPr txBox="1"/>
            <p:nvPr/>
          </p:nvSpPr>
          <p:spPr>
            <a:xfrm>
              <a:off x="4055403" y="4596441"/>
              <a:ext cx="754869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Nintendo Wii</a:t>
              </a:r>
              <a:endParaRPr 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2E8226-4171-E8CB-4DE3-795AF9153E07}"/>
                </a:ext>
              </a:extLst>
            </p:cNvPr>
            <p:cNvSpPr txBox="1"/>
            <p:nvPr/>
          </p:nvSpPr>
          <p:spPr>
            <a:xfrm>
              <a:off x="4809507" y="4596441"/>
              <a:ext cx="877827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PlayStation 3</a:t>
              </a:r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00A71-C4D1-FC16-C28D-12FB75231BCD}"/>
                </a:ext>
              </a:extLst>
            </p:cNvPr>
            <p:cNvSpPr txBox="1"/>
            <p:nvPr/>
          </p:nvSpPr>
          <p:spPr>
            <a:xfrm>
              <a:off x="6232537" y="4605764"/>
              <a:ext cx="692013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XBOX 360</a:t>
              </a:r>
              <a:endParaRPr 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6333D-4129-0243-4294-9070052611AC}"/>
                </a:ext>
              </a:extLst>
            </p:cNvPr>
            <p:cNvSpPr txBox="1"/>
            <p:nvPr/>
          </p:nvSpPr>
          <p:spPr>
            <a:xfrm>
              <a:off x="5527837" y="4605764"/>
              <a:ext cx="692013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Sony PSP</a:t>
              </a:r>
              <a:endParaRPr 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E874B-A297-9F70-316B-C320C57FA378}"/>
                </a:ext>
              </a:extLst>
            </p:cNvPr>
            <p:cNvSpPr txBox="1"/>
            <p:nvPr/>
          </p:nvSpPr>
          <p:spPr>
            <a:xfrm>
              <a:off x="4158159" y="2091994"/>
              <a:ext cx="2180525" cy="49569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Number of Games Released on Consoles Between 2004-2008</a:t>
              </a:r>
              <a:endParaRPr lang="en-US" sz="1600"/>
            </a:p>
          </p:txBody>
        </p:sp>
      </p:grpSp>
      <p:sp>
        <p:nvSpPr>
          <p:cNvPr id="3" name="Google Shape;171;p18">
            <a:extLst>
              <a:ext uri="{FF2B5EF4-FFF2-40B4-BE49-F238E27FC236}">
                <a16:creationId xmlns:a16="http://schemas.microsoft.com/office/drawing/2014/main" id="{7823966A-37AE-30BF-A2FB-44A5F83C4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68" y="163970"/>
            <a:ext cx="8473617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Which console has the most games?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3D1DC-3725-CE04-2893-BCB303CD855C}"/>
              </a:ext>
            </a:extLst>
          </p:cNvPr>
          <p:cNvSpPr txBox="1"/>
          <p:nvPr/>
        </p:nvSpPr>
        <p:spPr>
          <a:xfrm>
            <a:off x="7589503" y="4676745"/>
            <a:ext cx="167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Cochocib Script Latin Pro" panose="02000503000000020003" pitchFamily="2" charset="0"/>
              </a:rPr>
              <a:t>Made with Excel</a:t>
            </a:r>
          </a:p>
        </p:txBody>
      </p:sp>
    </p:spTree>
    <p:extLst>
      <p:ext uri="{BB962C8B-B14F-4D97-AF65-F5344CB8AC3E}">
        <p14:creationId xmlns:p14="http://schemas.microsoft.com/office/powerpoint/2010/main" val="6567864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6;p17">
            <a:extLst>
              <a:ext uri="{FF2B5EF4-FFF2-40B4-BE49-F238E27FC236}">
                <a16:creationId xmlns:a16="http://schemas.microsoft.com/office/drawing/2014/main" id="{B2BDB9F7-F58F-2B14-6E4E-19FBFBD09C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2195" y="1508356"/>
            <a:ext cx="3610160" cy="2667047"/>
          </a:xfrm>
          <a:prstGeom prst="rect">
            <a:avLst/>
          </a:prstGeom>
          <a:noFill/>
          <a:ln>
            <a:noFill/>
          </a:ln>
          <a:effectLst>
            <a:glow rad="266700">
              <a:schemeClr val="accent4">
                <a:lumMod val="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C6FB1-46E4-86B0-27B3-156EAEC623DC}"/>
              </a:ext>
            </a:extLst>
          </p:cNvPr>
          <p:cNvSpPr txBox="1"/>
          <p:nvPr/>
        </p:nvSpPr>
        <p:spPr>
          <a:xfrm>
            <a:off x="1216101" y="3337925"/>
            <a:ext cx="2869281" cy="14896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`</a:t>
            </a:r>
            <a:r>
              <a:rPr lang="en-US" sz="160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Release.Rating</a:t>
            </a: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`,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COUNT(*)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`Video Games`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BY `</a:t>
            </a:r>
            <a:r>
              <a:rPr lang="en-US" sz="160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Release.Rating</a:t>
            </a: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</a:t>
            </a:r>
          </a:p>
        </p:txBody>
      </p:sp>
      <p:pic>
        <p:nvPicPr>
          <p:cNvPr id="8" name="Google Shape;174;p18">
            <a:extLst>
              <a:ext uri="{FF2B5EF4-FFF2-40B4-BE49-F238E27FC236}">
                <a16:creationId xmlns:a16="http://schemas.microsoft.com/office/drawing/2014/main" id="{9CE50E8B-0808-64BE-8D6B-0EE7FDD4F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53"/>
          <a:stretch/>
        </p:blipFill>
        <p:spPr>
          <a:xfrm>
            <a:off x="1270328" y="1876750"/>
            <a:ext cx="2337156" cy="965129"/>
          </a:xfrm>
          <a:prstGeom prst="rect">
            <a:avLst/>
          </a:prstGeom>
          <a:noFill/>
          <a:ln>
            <a:noFill/>
          </a:ln>
          <a:effectLst>
            <a:glow rad="266700">
              <a:schemeClr val="accent1">
                <a:alpha val="40000"/>
              </a:schemeClr>
            </a:glow>
          </a:effectLst>
        </p:spPr>
      </p:pic>
      <p:sp>
        <p:nvSpPr>
          <p:cNvPr id="10" name="Google Shape;171;p18">
            <a:extLst>
              <a:ext uri="{FF2B5EF4-FFF2-40B4-BE49-F238E27FC236}">
                <a16:creationId xmlns:a16="http://schemas.microsoft.com/office/drawing/2014/main" id="{0A29B50F-FD4C-6EF3-883D-40A360891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101" y="26913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What are the ratings of each game?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AA27E-9D02-505D-E5E2-434F2279D46B}"/>
              </a:ext>
            </a:extLst>
          </p:cNvPr>
          <p:cNvSpPr txBox="1"/>
          <p:nvPr/>
        </p:nvSpPr>
        <p:spPr>
          <a:xfrm>
            <a:off x="7173902" y="4427135"/>
            <a:ext cx="186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Cochocib Script Latin Pro" panose="02000503000000020003" pitchFamily="2" charset="0"/>
              </a:rPr>
              <a:t>Made with Excel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3A388-C712-9DAD-1CBB-C080BD0E1CED}"/>
              </a:ext>
            </a:extLst>
          </p:cNvPr>
          <p:cNvSpPr txBox="1"/>
          <p:nvPr/>
        </p:nvSpPr>
        <p:spPr>
          <a:xfrm>
            <a:off x="506965" y="1505355"/>
            <a:ext cx="2869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Our answer: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How we got there:</a:t>
            </a:r>
          </a:p>
        </p:txBody>
      </p:sp>
    </p:spTree>
    <p:extLst>
      <p:ext uri="{BB962C8B-B14F-4D97-AF65-F5344CB8AC3E}">
        <p14:creationId xmlns:p14="http://schemas.microsoft.com/office/powerpoint/2010/main" val="41399449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4DE384-8DA8-3890-D3D5-650DFF92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040"/>
            <a:ext cx="9360276" cy="5247578"/>
          </a:xfrm>
          <a:prstGeom prst="rect">
            <a:avLst/>
          </a:prstGeom>
        </p:spPr>
      </p:pic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207935" y="587711"/>
            <a:ext cx="3491572" cy="3671850"/>
          </a:xfrm>
          <a:effectLst>
            <a:glow rad="127000">
              <a:schemeClr val="accent1">
                <a:alpha val="79000"/>
              </a:schemeClr>
            </a:glow>
          </a:effec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88118"/>
            <a:ext cx="4572001" cy="4767263"/>
          </a:xfrm>
          <a:solidFill>
            <a:schemeClr val="accent6">
              <a:alpha val="26000"/>
            </a:schemeClr>
          </a:solidFill>
        </p:spPr>
        <p:txBody>
          <a:bodyPr tIns="36576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6" name="Google Shape;171;p18">
            <a:extLst>
              <a:ext uri="{FF2B5EF4-FFF2-40B4-BE49-F238E27FC236}">
                <a16:creationId xmlns:a16="http://schemas.microsoft.com/office/drawing/2014/main" id="{FDA7D2C0-6E99-3F98-D10C-339407F32641}"/>
              </a:ext>
            </a:extLst>
          </p:cNvPr>
          <p:cNvSpPr txBox="1">
            <a:spLocks/>
          </p:cNvSpPr>
          <p:nvPr/>
        </p:nvSpPr>
        <p:spPr>
          <a:xfrm>
            <a:off x="63963" y="210255"/>
            <a:ext cx="5160450" cy="4901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1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b="1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AB3C-4046-CF51-A63F-D73B7A4317AE}"/>
              </a:ext>
            </a:extLst>
          </p:cNvPr>
          <p:cNvSpPr txBox="1"/>
          <p:nvPr/>
        </p:nvSpPr>
        <p:spPr>
          <a:xfrm>
            <a:off x="528310" y="616769"/>
            <a:ext cx="3797657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6685">
              <a:spcBef>
                <a:spcPts val="1200"/>
              </a:spcBef>
            </a:pPr>
            <a:r>
              <a:rPr lang="en" sz="12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What we learned: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Not all data in a dataset is useful data.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buFont typeface="Arial,Sans-Serif"/>
              <a:buChar char="●"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Nintendo has had a lot of success and influence over the industry in the early 2000’s </a:t>
            </a:r>
            <a:endParaRPr lang="en-US" sz="12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36039-1200-5606-3D2B-58A6BE3987E6}"/>
              </a:ext>
            </a:extLst>
          </p:cNvPr>
          <p:cNvSpPr txBox="1"/>
          <p:nvPr/>
        </p:nvSpPr>
        <p:spPr>
          <a:xfrm>
            <a:off x="527998" y="1572077"/>
            <a:ext cx="3887694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6685">
              <a:spcBef>
                <a:spcPts val="1200"/>
              </a:spcBef>
            </a:pPr>
            <a:r>
              <a:rPr lang="en" sz="12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Challenges: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Trying to read our data. (We overcame that by data cleaning.)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buFont typeface="Arial,Sans-Serif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Trying to get questions to work for our data. (We overcome this by making better understanding questions.)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ACAE6-C176-7E84-1ACB-6C41DE2997E8}"/>
              </a:ext>
            </a:extLst>
          </p:cNvPr>
          <p:cNvSpPr txBox="1"/>
          <p:nvPr/>
        </p:nvSpPr>
        <p:spPr>
          <a:xfrm>
            <a:off x="527998" y="2627650"/>
            <a:ext cx="4136678" cy="2215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6685" algn="l">
              <a:spcBef>
                <a:spcPts val="1200"/>
              </a:spcBef>
            </a:pPr>
            <a:endParaRPr lang="en" sz="1200">
              <a:latin typeface="Calibri"/>
              <a:ea typeface="Calibri"/>
              <a:cs typeface="Calibri"/>
            </a:endParaRPr>
          </a:p>
          <a:p>
            <a:pPr marL="146685">
              <a:spcBef>
                <a:spcPts val="1200"/>
              </a:spcBef>
            </a:pPr>
            <a:r>
              <a:rPr lang="en" sz="12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  What we would do next time:</a:t>
            </a:r>
            <a:endParaRPr lang="en-US" sz="1200"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We would grab data that is more relevant and covers a wider range of time</a:t>
            </a: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question we could not Answer: </a:t>
            </a:r>
            <a:endParaRPr lang="en-US" sz="1200"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amount of genres from each title. (</a:t>
            </a: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his was due to them being mixed together in the data set)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4562A5-8D95-D2BB-9646-E9BB2194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522620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Fireworks sparkler ring">
            <a:extLst>
              <a:ext uri="{FF2B5EF4-FFF2-40B4-BE49-F238E27FC236}">
                <a16:creationId xmlns:a16="http://schemas.microsoft.com/office/drawing/2014/main" id="{2C4C7936-A027-38C8-C4A1-C1A8F2D3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8500"/>
            <a:ext cx="9144000" cy="6103202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D37013D-1CEF-7293-6B53-00F689E83F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19739" y="1847641"/>
            <a:ext cx="5704521" cy="1448217"/>
          </a:xfrm>
          <a:ln>
            <a:noFill/>
          </a:ln>
        </p:spPr>
        <p:txBody>
          <a:bodyPr vert="horz" lIns="91440" tIns="45720" rIns="91440" bIns="45720" rtlCol="0" anchor="t">
            <a:prstTxWarp prst="textFadeDown">
              <a:avLst/>
            </a:prstTxWarp>
            <a:normAutofit/>
          </a:bodyPr>
          <a:lstStyle/>
          <a:p>
            <a:r>
              <a:rPr lang="en-US" sz="4400" b="1" u="sng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6B1ED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cs typeface="Posterama Bold"/>
              </a:rPr>
              <a:t>That is All</a:t>
            </a:r>
          </a:p>
        </p:txBody>
      </p:sp>
    </p:spTree>
    <p:extLst>
      <p:ext uri="{BB962C8B-B14F-4D97-AF65-F5344CB8AC3E}">
        <p14:creationId xmlns:p14="http://schemas.microsoft.com/office/powerpoint/2010/main" val="379507925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01f1f1-a935-41d7-8047-6865f6e5927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B5B27BD998AA408AA3C0591A8356D2" ma:contentTypeVersion="8" ma:contentTypeDescription="Create a new document." ma:contentTypeScope="" ma:versionID="dd449759f57829858fd983ea27d8cd91">
  <xsd:schema xmlns:xsd="http://www.w3.org/2001/XMLSchema" xmlns:xs="http://www.w3.org/2001/XMLSchema" xmlns:p="http://schemas.microsoft.com/office/2006/metadata/properties" xmlns:ns3="6401f1f1-a935-41d7-8047-6865f6e5927b" xmlns:ns4="b5f9e41e-7efa-4725-ba3a-6c4be4e2a188" targetNamespace="http://schemas.microsoft.com/office/2006/metadata/properties" ma:root="true" ma:fieldsID="d2011f27840bf8a1451c4ad96103e757" ns3:_="" ns4:_="">
    <xsd:import namespace="6401f1f1-a935-41d7-8047-6865f6e5927b"/>
    <xsd:import namespace="b5f9e41e-7efa-4725-ba3a-6c4be4e2a1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1f1f1-a935-41d7-8047-6865f6e592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9e41e-7efa-4725-ba3a-6c4be4e2a18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F11D21-1989-4E49-9905-A7524CCAF263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401f1f1-a935-41d7-8047-6865f6e5927b"/>
    <ds:schemaRef ds:uri="b5f9e41e-7efa-4725-ba3a-6c4be4e2a188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EABFF5C-9F38-44C2-8BBD-BDC0B45E3B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879E52-370E-42A4-9611-FAFBAF5173B1}">
  <ds:schemaRefs>
    <ds:schemaRef ds:uri="6401f1f1-a935-41d7-8047-6865f6e5927b"/>
    <ds:schemaRef ds:uri="b5f9e41e-7efa-4725-ba3a-6c4be4e2a1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509</Words>
  <Application>Microsoft Office PowerPoint</Application>
  <PresentationFormat>On-screen Show (16:9)</PresentationFormat>
  <Paragraphs>96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 Light</vt:lpstr>
      <vt:lpstr>Cochocib Script Latin Pro</vt:lpstr>
      <vt:lpstr>Lato</vt:lpstr>
      <vt:lpstr>Arial,Sans-Serif</vt:lpstr>
      <vt:lpstr>Posterama Bold</vt:lpstr>
      <vt:lpstr>Amatic SC</vt:lpstr>
      <vt:lpstr>Calibri</vt:lpstr>
      <vt:lpstr>Times New Roman</vt:lpstr>
      <vt:lpstr>Posterama</vt:lpstr>
      <vt:lpstr>Bierstadt</vt:lpstr>
      <vt:lpstr>Celestial</vt:lpstr>
      <vt:lpstr>Office Theme</vt:lpstr>
      <vt:lpstr>Video Games Analytics </vt:lpstr>
      <vt:lpstr>Introduction</vt:lpstr>
      <vt:lpstr>PowerPoint Presentation</vt:lpstr>
      <vt:lpstr>Initial Research Questions</vt:lpstr>
      <vt:lpstr>How many sales did each console make?</vt:lpstr>
      <vt:lpstr>Which console has the most games?</vt:lpstr>
      <vt:lpstr>What are the ratings of each game?</vt:lpstr>
      <vt:lpstr>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Games Analytics </dc:title>
  <cp:lastModifiedBy>Sarah Webb</cp:lastModifiedBy>
  <cp:revision>1</cp:revision>
  <dcterms:modified xsi:type="dcterms:W3CDTF">2024-03-13T03:26:00Z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0x01010059B5B27BD998AA408AA3C0591A8356D2</vt:lpwstr>
  </property>
</Properties>
</file>